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23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8FCEA1E-8B28-454C-BFDB-74C4D3749EDA}" type="datetimeFigureOut">
              <a:rPr lang="en-US" smtClean="0"/>
              <a:pPr/>
              <a:t>6/20/12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1432FC1-D140-44D3-98E1-A3EA919D88C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FCEA1E-8B28-454C-BFDB-74C4D3749EDA}" type="datetimeFigureOut">
              <a:rPr lang="en-US" smtClean="0"/>
              <a:pPr/>
              <a:t>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32FC1-D140-44D3-98E1-A3EA919D88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FCEA1E-8B28-454C-BFDB-74C4D3749EDA}" type="datetimeFigureOut">
              <a:rPr lang="en-US" smtClean="0"/>
              <a:pPr/>
              <a:t>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32FC1-D140-44D3-98E1-A3EA919D88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FCEA1E-8B28-454C-BFDB-74C4D3749EDA}" type="datetimeFigureOut">
              <a:rPr lang="en-US" smtClean="0"/>
              <a:pPr/>
              <a:t>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32FC1-D140-44D3-98E1-A3EA919D88C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FCEA1E-8B28-454C-BFDB-74C4D3749EDA}" type="datetimeFigureOut">
              <a:rPr lang="en-US" smtClean="0"/>
              <a:pPr/>
              <a:t>6/20/12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1432FC1-D140-44D3-98E1-A3EA919D88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FCEA1E-8B28-454C-BFDB-74C4D3749EDA}" type="datetimeFigureOut">
              <a:rPr lang="en-US" smtClean="0"/>
              <a:pPr/>
              <a:t>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32FC1-D140-44D3-98E1-A3EA919D88C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FCEA1E-8B28-454C-BFDB-74C4D3749EDA}" type="datetimeFigureOut">
              <a:rPr lang="en-US" smtClean="0"/>
              <a:pPr/>
              <a:t>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432FC1-D140-44D3-98E1-A3EA919D88C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FCEA1E-8B28-454C-BFDB-74C4D3749EDA}" type="datetimeFigureOut">
              <a:rPr lang="en-US" smtClean="0"/>
              <a:pPr/>
              <a:t>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432FC1-D140-44D3-98E1-A3EA919D88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CEA1E-8B28-454C-BFDB-74C4D3749EDA}" type="datetimeFigureOut">
              <a:rPr lang="en-US" smtClean="0"/>
              <a:pPr/>
              <a:t>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432FC1-D140-44D3-98E1-A3EA919D88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FCEA1E-8B28-454C-BFDB-74C4D3749EDA}" type="datetimeFigureOut">
              <a:rPr lang="en-US" smtClean="0"/>
              <a:pPr/>
              <a:t>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32FC1-D140-44D3-98E1-A3EA919D88C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FCEA1E-8B28-454C-BFDB-74C4D3749EDA}" type="datetimeFigureOut">
              <a:rPr lang="en-US" smtClean="0"/>
              <a:pPr/>
              <a:t>6/20/12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1432FC1-D140-44D3-98E1-A3EA919D88C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8FCEA1E-8B28-454C-BFDB-74C4D3749EDA}" type="datetimeFigureOut">
              <a:rPr lang="en-US" smtClean="0"/>
              <a:pPr/>
              <a:t>6/20/12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1432FC1-D140-44D3-98E1-A3EA919D88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ock.jpg"/>
          <p:cNvPicPr>
            <a:picLocks noChangeAspect="1"/>
          </p:cNvPicPr>
          <p:nvPr/>
        </p:nvPicPr>
        <p:blipFill>
          <a:blip r:embed="rId2" cstate="print"/>
          <a:stretch>
            <a:fillRect/>
          </a:stretch>
        </p:blipFill>
        <p:spPr>
          <a:xfrm>
            <a:off x="0" y="0"/>
            <a:ext cx="9144000" cy="6858000"/>
          </a:xfrm>
          <a:prstGeom prst="rect">
            <a:avLst/>
          </a:prstGeom>
        </p:spPr>
      </p:pic>
      <p:sp>
        <p:nvSpPr>
          <p:cNvPr id="3" name="Subtitle 2"/>
          <p:cNvSpPr>
            <a:spLocks noGrp="1"/>
          </p:cNvSpPr>
          <p:nvPr>
            <p:ph type="subTitle" idx="1"/>
          </p:nvPr>
        </p:nvSpPr>
        <p:spPr>
          <a:xfrm>
            <a:off x="0" y="6172200"/>
            <a:ext cx="9144000" cy="685800"/>
          </a:xfrm>
          <a:solidFill>
            <a:schemeClr val="tx1"/>
          </a:solidFill>
        </p:spPr>
        <p:txBody>
          <a:bodyPr>
            <a:prstTxWarp prst="textChevron">
              <a:avLst/>
            </a:prstTxWarp>
            <a:normAutofit/>
            <a:scene3d>
              <a:camera prst="orthographicFront"/>
              <a:lightRig rig="balanced" dir="t">
                <a:rot lat="0" lon="0" rev="2100000"/>
              </a:lightRig>
            </a:scene3d>
            <a:sp3d extrusionH="57150" prstMaterial="metal">
              <a:bevelT w="38100" h="25400"/>
              <a:contourClr>
                <a:schemeClr val="bg2"/>
              </a:contourClr>
            </a:sp3d>
          </a:bodyPr>
          <a:lstStyle/>
          <a:p>
            <a:r>
              <a:rPr lang="en-US" sz="3600" b="1" dirty="0" smtClean="0">
                <a:ln w="50800"/>
                <a:solidFill>
                  <a:srgbClr val="C00000"/>
                </a:solidFill>
              </a:rPr>
              <a:t>BY THE ACHIEVEMENT CENTER</a:t>
            </a:r>
            <a:endParaRPr lang="en-US" sz="3600" b="1" dirty="0">
              <a:ln w="50800"/>
              <a:solidFill>
                <a:srgbClr val="C00000"/>
              </a:solidFill>
            </a:endParaRPr>
          </a:p>
        </p:txBody>
      </p:sp>
      <p:sp>
        <p:nvSpPr>
          <p:cNvPr id="4" name="Title 3"/>
          <p:cNvSpPr>
            <a:spLocks noGrp="1"/>
          </p:cNvSpPr>
          <p:nvPr>
            <p:ph type="ctrTitle"/>
          </p:nvPr>
        </p:nvSpPr>
        <p:spPr>
          <a:xfrm>
            <a:off x="1447800" y="381001"/>
            <a:ext cx="6248400" cy="838199"/>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a:prstTxWarp prst="textCurveDown">
              <a:avLst/>
            </a:prstTxWarp>
            <a:normAutofit fontScale="90000"/>
          </a:bodyPr>
          <a:lstStyle/>
          <a:p>
            <a:r>
              <a:rPr lang="en-US" sz="4800" b="1" dirty="0" smtClean="0">
                <a:solidFill>
                  <a:srgbClr val="C00000"/>
                </a:solidFill>
              </a:rPr>
              <a:t>TIME MANAGEMENT</a:t>
            </a:r>
            <a:endParaRPr lang="en-US" sz="4800" b="1" dirty="0">
              <a:solidFill>
                <a:srgbClr val="C00000"/>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SURVEY</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3600" dirty="0" smtClean="0">
                <a:latin typeface="Times New Roman" pitchFamily="18" charset="0"/>
                <a:cs typeface="Times New Roman" pitchFamily="18" charset="0"/>
              </a:rPr>
              <a:t>Please print the following survey and complete it</a:t>
            </a:r>
          </a:p>
          <a:p>
            <a:r>
              <a:rPr lang="en-US" sz="3600" dirty="0" smtClean="0">
                <a:latin typeface="Times New Roman" pitchFamily="18" charset="0"/>
                <a:cs typeface="Times New Roman" pitchFamily="18" charset="0"/>
              </a:rPr>
              <a:t>Once completed, turn it into your personal advisor, Clayton, Shannon, </a:t>
            </a:r>
            <a:r>
              <a:rPr lang="en-US" sz="3600" smtClean="0">
                <a:latin typeface="Times New Roman" pitchFamily="18" charset="0"/>
                <a:cs typeface="Times New Roman" pitchFamily="18" charset="0"/>
              </a:rPr>
              <a:t>or </a:t>
            </a:r>
            <a:r>
              <a:rPr lang="en-US" sz="3600" smtClean="0">
                <a:latin typeface="Times New Roman" pitchFamily="18" charset="0"/>
                <a:cs typeface="Times New Roman" pitchFamily="18" charset="0"/>
              </a:rPr>
              <a:t>Kristy.</a:t>
            </a:r>
            <a:endParaRPr lang="en-US"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How to manage your time? </a:t>
            </a:r>
            <a:r>
              <a:rPr lang="en-US" sz="1600" dirty="0" smtClean="0">
                <a:latin typeface="Times New Roman" pitchFamily="18" charset="0"/>
                <a:cs typeface="Times New Roman" pitchFamily="18" charset="0"/>
              </a:rPr>
              <a:t>by George Mason University</a:t>
            </a:r>
            <a:endParaRPr lang="en-US" sz="1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295400"/>
            <a:ext cx="7772400" cy="4724400"/>
          </a:xfrm>
        </p:spPr>
        <p:txBody>
          <a:bodyPr>
            <a:normAutofit fontScale="85000" lnSpcReduction="10000"/>
          </a:bodyPr>
          <a:lstStyle/>
          <a:p>
            <a:r>
              <a:rPr lang="en-US" b="1" dirty="0" smtClean="0"/>
              <a:t>1. A Personal Time Survey</a:t>
            </a:r>
            <a:endParaRPr lang="en-US" dirty="0" smtClean="0"/>
          </a:p>
          <a:p>
            <a:r>
              <a:rPr lang="en-US" dirty="0" smtClean="0"/>
              <a:t>To begin managing your time you first need a clearer idea of how you now use your time. The Personal Time Survey will help you to estimate how much time you currently spend in typical activities. To get a more accurate estimate, you might keep track of how you spend your time for a week. This will help you get a better idea of how much time you need to prepare for each subject. It will also help you identify your time wasters. But for now complete the Personal Time Survey to get an estimate. The following survey shows the amount of time you spend on various activities. When taking the survey, estimate the amount of time spent on each item. Once you have this amount, multiply it by seven. This will give you the total time spent on the activity in one week. After each item’s weekly time has been calculated, add all these times for the grand total. Subtract this from 168, the total possible hours per week.</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598" y="165505"/>
          <a:ext cx="8686801" cy="6770322"/>
        </p:xfrm>
        <a:graphic>
          <a:graphicData uri="http://schemas.openxmlformats.org/drawingml/2006/table">
            <a:tbl>
              <a:tblPr/>
              <a:tblGrid>
                <a:gridCol w="1412817"/>
                <a:gridCol w="3636992"/>
                <a:gridCol w="3636992"/>
              </a:tblGrid>
              <a:tr h="87583">
                <a:tc>
                  <a:txBody>
                    <a:bodyPr/>
                    <a:lstStyle/>
                    <a:p>
                      <a:r>
                        <a:rPr lang="en-US" sz="100" b="1" dirty="0"/>
                        <a:t>1. </a:t>
                      </a:r>
                      <a:r>
                        <a:rPr lang="en-US" sz="100" dirty="0"/>
                        <a:t>Number of hours of sleep each night</a:t>
                      </a:r>
                    </a:p>
                  </a:txBody>
                  <a:tcPr marL="728" marR="728" marT="728" marB="728" anchor="ctr">
                    <a:lnL>
                      <a:noFill/>
                    </a:lnL>
                    <a:lnR>
                      <a:noFill/>
                    </a:lnR>
                    <a:lnT>
                      <a:noFill/>
                    </a:lnT>
                    <a:lnB>
                      <a:noFill/>
                    </a:lnB>
                  </a:tcPr>
                </a:tc>
                <a:tc>
                  <a:txBody>
                    <a:bodyPr/>
                    <a:lstStyle/>
                    <a:p>
                      <a:pPr algn="r"/>
                      <a:r>
                        <a:rPr lang="en-US" sz="100"/>
                        <a:t>________ X 7 = _______</a:t>
                      </a:r>
                    </a:p>
                  </a:txBody>
                  <a:tcPr marL="728" marR="728" marT="728" marB="728" anchor="ctr">
                    <a:lnL>
                      <a:noFill/>
                    </a:lnL>
                    <a:lnR>
                      <a:noFill/>
                    </a:lnR>
                    <a:lnT>
                      <a:noFill/>
                    </a:lnT>
                    <a:lnB>
                      <a:noFill/>
                    </a:lnB>
                  </a:tcPr>
                </a:tc>
                <a:tc>
                  <a:txBody>
                    <a:bodyPr/>
                    <a:lstStyle/>
                    <a:p>
                      <a:pPr algn="r"/>
                      <a:endParaRPr lang="en-US" sz="100"/>
                    </a:p>
                  </a:txBody>
                  <a:tcPr marL="728" marR="728" marT="728" marB="728" anchor="ctr">
                    <a:lnL>
                      <a:noFill/>
                    </a:lnL>
                    <a:lnR>
                      <a:noFill/>
                    </a:lnR>
                    <a:lnT>
                      <a:noFill/>
                    </a:lnT>
                    <a:lnB>
                      <a:noFill/>
                    </a:lnB>
                  </a:tcPr>
                </a:tc>
              </a:tr>
              <a:tr h="273056">
                <a:tc>
                  <a:txBody>
                    <a:bodyPr/>
                    <a:lstStyle/>
                    <a:p>
                      <a:r>
                        <a:rPr lang="en-US" sz="100" b="1"/>
                        <a:t>2.</a:t>
                      </a:r>
                      <a:r>
                        <a:rPr lang="en-US" sz="100"/>
                        <a:t> Number of grooming hours per day</a:t>
                      </a:r>
                    </a:p>
                  </a:txBody>
                  <a:tcPr marL="728" marR="728" marT="728" marB="728" anchor="ctr">
                    <a:lnL>
                      <a:noFill/>
                    </a:lnL>
                    <a:lnR>
                      <a:noFill/>
                    </a:lnR>
                    <a:lnT>
                      <a:noFill/>
                    </a:lnT>
                    <a:lnB>
                      <a:noFill/>
                    </a:lnB>
                  </a:tcPr>
                </a:tc>
                <a:tc>
                  <a:txBody>
                    <a:bodyPr/>
                    <a:lstStyle/>
                    <a:p>
                      <a:r>
                        <a:rPr lang="en-US" sz="1800" b="1" dirty="0">
                          <a:latin typeface="Times New Roman" pitchFamily="18" charset="0"/>
                          <a:cs typeface="Times New Roman" pitchFamily="18" charset="0"/>
                        </a:rPr>
                        <a:t>1. </a:t>
                      </a:r>
                      <a:r>
                        <a:rPr lang="en-US" sz="1800" dirty="0">
                          <a:latin typeface="Times New Roman" pitchFamily="18" charset="0"/>
                          <a:cs typeface="Times New Roman" pitchFamily="18" charset="0"/>
                        </a:rPr>
                        <a:t>Number of hours of sleep each night</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________ X 7 = _______</a:t>
                      </a:r>
                    </a:p>
                  </a:txBody>
                  <a:tcPr marL="19050" marR="19050" marT="19050" marB="19050" anchor="ctr">
                    <a:lnL>
                      <a:noFill/>
                    </a:lnL>
                    <a:lnR>
                      <a:noFill/>
                    </a:lnR>
                    <a:lnT>
                      <a:noFill/>
                    </a:lnT>
                    <a:lnB>
                      <a:noFill/>
                    </a:lnB>
                  </a:tcPr>
                </a:tc>
              </a:tr>
              <a:tr h="273056">
                <a:tc>
                  <a:txBody>
                    <a:bodyPr/>
                    <a:lstStyle/>
                    <a:p>
                      <a:r>
                        <a:rPr lang="en-US" sz="100" b="1" dirty="0"/>
                        <a:t>3.</a:t>
                      </a:r>
                      <a:r>
                        <a:rPr lang="en-US" sz="100" dirty="0"/>
                        <a:t> Number of hours for meals/snacks per day – include preparation time</a:t>
                      </a:r>
                    </a:p>
                  </a:txBody>
                  <a:tcPr marL="728" marR="728" marT="728" marB="728" anchor="ctr">
                    <a:lnL>
                      <a:noFill/>
                    </a:lnL>
                    <a:lnR>
                      <a:noFill/>
                    </a:lnR>
                    <a:lnT>
                      <a:noFill/>
                    </a:lnT>
                    <a:lnB>
                      <a:noFill/>
                    </a:lnB>
                  </a:tcPr>
                </a:tc>
                <a:tc>
                  <a:txBody>
                    <a:bodyPr/>
                    <a:lstStyle/>
                    <a:p>
                      <a:r>
                        <a:rPr lang="en-US" sz="1800" b="1" dirty="0">
                          <a:latin typeface="Times New Roman" pitchFamily="18" charset="0"/>
                          <a:cs typeface="Times New Roman" pitchFamily="18" charset="0"/>
                        </a:rPr>
                        <a:t>2.</a:t>
                      </a:r>
                      <a:r>
                        <a:rPr lang="en-US" sz="1800" dirty="0">
                          <a:latin typeface="Times New Roman" pitchFamily="18" charset="0"/>
                          <a:cs typeface="Times New Roman" pitchFamily="18" charset="0"/>
                        </a:rPr>
                        <a:t> Number of grooming hours per day</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________ X 7 = _______</a:t>
                      </a:r>
                    </a:p>
                  </a:txBody>
                  <a:tcPr marL="19050" marR="19050" marT="19050" marB="19050" anchor="ctr">
                    <a:lnL>
                      <a:noFill/>
                    </a:lnL>
                    <a:lnR>
                      <a:noFill/>
                    </a:lnR>
                    <a:lnT>
                      <a:noFill/>
                    </a:lnT>
                    <a:lnB>
                      <a:noFill/>
                    </a:lnB>
                  </a:tcPr>
                </a:tc>
              </a:tr>
              <a:tr h="438730">
                <a:tc>
                  <a:txBody>
                    <a:bodyPr/>
                    <a:lstStyle/>
                    <a:p>
                      <a:r>
                        <a:rPr lang="en-US" sz="100" b="1"/>
                        <a:t>4a. </a:t>
                      </a:r>
                      <a:r>
                        <a:rPr lang="en-US" sz="100"/>
                        <a:t>Total travel time weekdays</a:t>
                      </a:r>
                    </a:p>
                  </a:txBody>
                  <a:tcPr marL="728" marR="728" marT="728" marB="728" anchor="ctr">
                    <a:lnL>
                      <a:noFill/>
                    </a:lnL>
                    <a:lnR>
                      <a:noFill/>
                    </a:lnR>
                    <a:lnT>
                      <a:noFill/>
                    </a:lnT>
                    <a:lnB>
                      <a:noFill/>
                    </a:lnB>
                  </a:tcPr>
                </a:tc>
                <a:tc>
                  <a:txBody>
                    <a:bodyPr/>
                    <a:lstStyle/>
                    <a:p>
                      <a:r>
                        <a:rPr lang="en-US" sz="1800" b="1" dirty="0">
                          <a:latin typeface="Times New Roman" pitchFamily="18" charset="0"/>
                          <a:cs typeface="Times New Roman" pitchFamily="18" charset="0"/>
                        </a:rPr>
                        <a:t>3.</a:t>
                      </a:r>
                      <a:r>
                        <a:rPr lang="en-US" sz="1800" dirty="0">
                          <a:latin typeface="Times New Roman" pitchFamily="18" charset="0"/>
                          <a:cs typeface="Times New Roman" pitchFamily="18" charset="0"/>
                        </a:rPr>
                        <a:t> Number of hours for meals/snacks per day – include preparation time</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________ X 7 = _______</a:t>
                      </a:r>
                    </a:p>
                  </a:txBody>
                  <a:tcPr marL="19050" marR="19050" marT="19050" marB="19050" anchor="ctr">
                    <a:lnL>
                      <a:noFill/>
                    </a:lnL>
                    <a:lnR>
                      <a:noFill/>
                    </a:lnR>
                    <a:lnT>
                      <a:noFill/>
                    </a:lnT>
                    <a:lnB>
                      <a:noFill/>
                    </a:lnB>
                  </a:tcPr>
                </a:tc>
              </a:tr>
              <a:tr h="237346">
                <a:tc>
                  <a:txBody>
                    <a:bodyPr/>
                    <a:lstStyle/>
                    <a:p>
                      <a:r>
                        <a:rPr lang="en-US" sz="100" b="1"/>
                        <a:t>4b.</a:t>
                      </a:r>
                      <a:r>
                        <a:rPr lang="en-US" sz="100"/>
                        <a:t> Total travel time weekends</a:t>
                      </a:r>
                    </a:p>
                  </a:txBody>
                  <a:tcPr marL="728" marR="728" marT="728" marB="728" anchor="ctr">
                    <a:lnL>
                      <a:noFill/>
                    </a:lnL>
                    <a:lnR>
                      <a:noFill/>
                    </a:lnR>
                    <a:lnT>
                      <a:noFill/>
                    </a:lnT>
                    <a:lnB>
                      <a:noFill/>
                    </a:lnB>
                  </a:tcPr>
                </a:tc>
                <a:tc>
                  <a:txBody>
                    <a:bodyPr/>
                    <a:lstStyle/>
                    <a:p>
                      <a:r>
                        <a:rPr lang="en-US" sz="1800" b="1" dirty="0">
                          <a:latin typeface="Times New Roman" pitchFamily="18" charset="0"/>
                          <a:cs typeface="Times New Roman" pitchFamily="18" charset="0"/>
                        </a:rPr>
                        <a:t>4a. </a:t>
                      </a:r>
                      <a:r>
                        <a:rPr lang="en-US" sz="1800" dirty="0">
                          <a:latin typeface="Times New Roman" pitchFamily="18" charset="0"/>
                          <a:cs typeface="Times New Roman" pitchFamily="18" charset="0"/>
                        </a:rPr>
                        <a:t>Total travel time weekdays</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________ X 5= _______</a:t>
                      </a:r>
                    </a:p>
                  </a:txBody>
                  <a:tcPr marL="19050" marR="19050" marT="19050" marB="19050" anchor="ctr">
                    <a:lnL>
                      <a:noFill/>
                    </a:lnL>
                    <a:lnR>
                      <a:noFill/>
                    </a:lnR>
                    <a:lnT>
                      <a:noFill/>
                    </a:lnT>
                    <a:lnB>
                      <a:noFill/>
                    </a:lnB>
                  </a:tcPr>
                </a:tc>
              </a:tr>
              <a:tr h="237346">
                <a:tc>
                  <a:txBody>
                    <a:bodyPr/>
                    <a:lstStyle/>
                    <a:p>
                      <a:r>
                        <a:rPr lang="en-US" sz="100" b="1"/>
                        <a:t>5.</a:t>
                      </a:r>
                      <a:r>
                        <a:rPr lang="en-US" sz="100"/>
                        <a:t> Number of hours per week for regularly scheduled functions (clubs, church, get-togethers, etc.)</a:t>
                      </a:r>
                    </a:p>
                  </a:txBody>
                  <a:tcPr marL="728" marR="728" marT="728" marB="728" anchor="ctr">
                    <a:lnL>
                      <a:noFill/>
                    </a:lnL>
                    <a:lnR>
                      <a:noFill/>
                    </a:lnR>
                    <a:lnT>
                      <a:noFill/>
                    </a:lnT>
                    <a:lnB>
                      <a:noFill/>
                    </a:lnB>
                  </a:tcPr>
                </a:tc>
                <a:tc>
                  <a:txBody>
                    <a:bodyPr/>
                    <a:lstStyle/>
                    <a:p>
                      <a:r>
                        <a:rPr lang="en-US" sz="1800" b="1">
                          <a:latin typeface="Times New Roman" pitchFamily="18" charset="0"/>
                          <a:cs typeface="Times New Roman" pitchFamily="18" charset="0"/>
                        </a:rPr>
                        <a:t>4b.</a:t>
                      </a:r>
                      <a:r>
                        <a:rPr lang="en-US" sz="1800">
                          <a:latin typeface="Times New Roman" pitchFamily="18" charset="0"/>
                          <a:cs typeface="Times New Roman" pitchFamily="18" charset="0"/>
                        </a:rPr>
                        <a:t> Total travel time weekends</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a:t>
                      </a:r>
                    </a:p>
                  </a:txBody>
                  <a:tcPr marL="19050" marR="19050" marT="19050" marB="19050" anchor="ctr">
                    <a:lnL>
                      <a:noFill/>
                    </a:lnL>
                    <a:lnR>
                      <a:noFill/>
                    </a:lnR>
                    <a:lnT>
                      <a:noFill/>
                    </a:lnT>
                    <a:lnB>
                      <a:noFill/>
                    </a:lnB>
                  </a:tcPr>
                </a:tc>
              </a:tr>
              <a:tr h="640114">
                <a:tc>
                  <a:txBody>
                    <a:bodyPr/>
                    <a:lstStyle/>
                    <a:p>
                      <a:endParaRPr lang="en-US" sz="100"/>
                    </a:p>
                  </a:txBody>
                  <a:tcPr marL="728" marR="728" marT="728" marB="728" anchor="ctr">
                    <a:lnL>
                      <a:noFill/>
                    </a:lnL>
                    <a:lnR>
                      <a:noFill/>
                    </a:lnR>
                    <a:lnT>
                      <a:noFill/>
                    </a:lnT>
                    <a:lnB>
                      <a:noFill/>
                    </a:lnB>
                  </a:tcPr>
                </a:tc>
                <a:tc>
                  <a:txBody>
                    <a:bodyPr/>
                    <a:lstStyle/>
                    <a:p>
                      <a:r>
                        <a:rPr lang="en-US" sz="1800" b="1" dirty="0">
                          <a:latin typeface="Times New Roman" pitchFamily="18" charset="0"/>
                          <a:cs typeface="Times New Roman" pitchFamily="18" charset="0"/>
                        </a:rPr>
                        <a:t>5.</a:t>
                      </a:r>
                      <a:r>
                        <a:rPr lang="en-US" sz="1800" dirty="0">
                          <a:latin typeface="Times New Roman" pitchFamily="18" charset="0"/>
                          <a:cs typeface="Times New Roman" pitchFamily="18" charset="0"/>
                        </a:rPr>
                        <a:t> Number of hours per week for regularly scheduled functions (clubs, church, get-togethers, etc.)</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a:t>
                      </a:r>
                    </a:p>
                  </a:txBody>
                  <a:tcPr marL="19050" marR="19050" marT="19050" marB="19050" anchor="ctr">
                    <a:lnL>
                      <a:noFill/>
                    </a:lnL>
                    <a:lnR>
                      <a:noFill/>
                    </a:lnR>
                    <a:lnT>
                      <a:noFill/>
                    </a:lnT>
                    <a:lnB>
                      <a:noFill/>
                    </a:lnB>
                  </a:tcPr>
                </a:tc>
              </a:tr>
              <a:tr h="438730">
                <a:tc>
                  <a:txBody>
                    <a:bodyPr/>
                    <a:lstStyle/>
                    <a:p>
                      <a:endParaRPr lang="en-US" sz="100" dirty="0"/>
                    </a:p>
                  </a:txBody>
                  <a:tcPr marL="728" marR="728" marT="728" marB="728" anchor="ctr">
                    <a:lnL>
                      <a:noFill/>
                    </a:lnL>
                    <a:lnR>
                      <a:noFill/>
                    </a:lnR>
                    <a:lnT>
                      <a:noFill/>
                    </a:lnT>
                    <a:lnB>
                      <a:noFill/>
                    </a:lnB>
                  </a:tcPr>
                </a:tc>
                <a:tc>
                  <a:txBody>
                    <a:bodyPr/>
                    <a:lstStyle/>
                    <a:p>
                      <a:r>
                        <a:rPr lang="en-US" sz="1800" b="1" dirty="0">
                          <a:latin typeface="Times New Roman" pitchFamily="18" charset="0"/>
                          <a:cs typeface="Times New Roman" pitchFamily="18" charset="0"/>
                        </a:rPr>
                        <a:t>6.</a:t>
                      </a:r>
                      <a:r>
                        <a:rPr lang="en-US" sz="1800" dirty="0">
                          <a:latin typeface="Times New Roman" pitchFamily="18" charset="0"/>
                          <a:cs typeface="Times New Roman" pitchFamily="18" charset="0"/>
                        </a:rPr>
                        <a:t> Number of hours per day for chores, errands, extra grooming, etc.</a:t>
                      </a:r>
                    </a:p>
                  </a:txBody>
                  <a:tcPr marL="19050" marR="19050" marT="19050" marB="19050" anchor="ctr">
                    <a:lnL>
                      <a:noFill/>
                    </a:lnL>
                    <a:lnR>
                      <a:noFill/>
                    </a:lnR>
                    <a:lnT>
                      <a:noFill/>
                    </a:lnT>
                    <a:lnB>
                      <a:noFill/>
                    </a:lnB>
                  </a:tcPr>
                </a:tc>
                <a:tc>
                  <a:txBody>
                    <a:bodyPr/>
                    <a:lstStyle/>
                    <a:p>
                      <a:pPr algn="r"/>
                      <a:r>
                        <a:rPr lang="en-US" sz="1800" dirty="0">
                          <a:latin typeface="Times New Roman" pitchFamily="18" charset="0"/>
                          <a:cs typeface="Times New Roman" pitchFamily="18" charset="0"/>
                        </a:rPr>
                        <a:t>_______ X 7 = _______</a:t>
                      </a:r>
                    </a:p>
                  </a:txBody>
                  <a:tcPr marL="19050" marR="19050" marT="19050" marB="19050" anchor="ctr">
                    <a:lnL>
                      <a:noFill/>
                    </a:lnL>
                    <a:lnR>
                      <a:noFill/>
                    </a:lnR>
                    <a:lnT>
                      <a:noFill/>
                    </a:lnT>
                    <a:lnB>
                      <a:noFill/>
                    </a:lnB>
                  </a:tcPr>
                </a:tc>
              </a:tr>
              <a:tr h="273056">
                <a:tc>
                  <a:txBody>
                    <a:bodyPr/>
                    <a:lstStyle/>
                    <a:p>
                      <a:endParaRPr lang="en-US" sz="100"/>
                    </a:p>
                  </a:txBody>
                  <a:tcPr marL="728" marR="728" marT="728" marB="728" anchor="ctr">
                    <a:lnL>
                      <a:noFill/>
                    </a:lnL>
                    <a:lnR>
                      <a:noFill/>
                    </a:lnR>
                    <a:lnT>
                      <a:noFill/>
                    </a:lnT>
                    <a:lnB>
                      <a:noFill/>
                    </a:lnB>
                  </a:tcPr>
                </a:tc>
                <a:tc>
                  <a:txBody>
                    <a:bodyPr/>
                    <a:lstStyle/>
                    <a:p>
                      <a:r>
                        <a:rPr lang="en-US" sz="1800" b="1" dirty="0" smtClean="0">
                          <a:latin typeface="Times New Roman" pitchFamily="18" charset="0"/>
                          <a:cs typeface="Times New Roman" pitchFamily="18" charset="0"/>
                        </a:rPr>
                        <a:t>7. </a:t>
                      </a:r>
                      <a:r>
                        <a:rPr lang="en-US" sz="1800" dirty="0" smtClean="0">
                          <a:latin typeface="Times New Roman" pitchFamily="18" charset="0"/>
                          <a:cs typeface="Times New Roman" pitchFamily="18" charset="0"/>
                        </a:rPr>
                        <a:t>Number of hours of work per week</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c>
                  <a:txBody>
                    <a:bodyPr/>
                    <a:lstStyle/>
                    <a:p>
                      <a:pPr algn="r"/>
                      <a:r>
                        <a:rPr lang="en-US" sz="1800" dirty="0" smtClean="0">
                          <a:latin typeface="Times New Roman" pitchFamily="18" charset="0"/>
                          <a:cs typeface="Times New Roman" pitchFamily="18" charset="0"/>
                        </a:rPr>
                        <a:t>_______</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r>
              <a:tr h="294884">
                <a:tc>
                  <a:txBody>
                    <a:bodyPr/>
                    <a:lstStyle/>
                    <a:p>
                      <a:endParaRPr lang="en-US" sz="100"/>
                    </a:p>
                  </a:txBody>
                  <a:tcPr marL="728" marR="728" marT="728" marB="728" anchor="ctr">
                    <a:lnL>
                      <a:noFill/>
                    </a:lnL>
                    <a:lnR>
                      <a:noFill/>
                    </a:lnR>
                    <a:lnT>
                      <a:noFill/>
                    </a:lnT>
                    <a:lnB>
                      <a:noFill/>
                    </a:lnB>
                  </a:tcPr>
                </a:tc>
                <a:tc>
                  <a:txBody>
                    <a:bodyPr/>
                    <a:lstStyle/>
                    <a:p>
                      <a:r>
                        <a:rPr lang="en-US" sz="1800" b="1" smtClean="0">
                          <a:latin typeface="Times New Roman" pitchFamily="18" charset="0"/>
                          <a:cs typeface="Times New Roman" pitchFamily="18" charset="0"/>
                        </a:rPr>
                        <a:t>8.</a:t>
                      </a:r>
                      <a:r>
                        <a:rPr lang="en-US" sz="1800" smtClean="0">
                          <a:latin typeface="Times New Roman" pitchFamily="18" charset="0"/>
                          <a:cs typeface="Times New Roman" pitchFamily="18" charset="0"/>
                        </a:rPr>
                        <a:t> Number of hours in class per week</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c>
                  <a:txBody>
                    <a:bodyPr/>
                    <a:lstStyle/>
                    <a:p>
                      <a:pPr algn="r"/>
                      <a:r>
                        <a:rPr lang="en-US" sz="1800" dirty="0" smtClean="0">
                          <a:latin typeface="Times New Roman" pitchFamily="18" charset="0"/>
                          <a:cs typeface="Times New Roman" pitchFamily="18" charset="0"/>
                        </a:rPr>
                        <a:t>_______</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r>
              <a:tr h="553807">
                <a:tc>
                  <a:txBody>
                    <a:bodyPr/>
                    <a:lstStyle/>
                    <a:p>
                      <a:endParaRPr lang="en-US" sz="100"/>
                    </a:p>
                  </a:txBody>
                  <a:tcPr marL="728" marR="728" marT="728" marB="728" anchor="ctr">
                    <a:lnL>
                      <a:noFill/>
                    </a:lnL>
                    <a:lnR>
                      <a:noFill/>
                    </a:lnR>
                    <a:lnT>
                      <a:noFill/>
                    </a:lnT>
                    <a:lnB>
                      <a:noFill/>
                    </a:lnB>
                  </a:tcPr>
                </a:tc>
                <a:tc>
                  <a:txBody>
                    <a:bodyPr/>
                    <a:lstStyle/>
                    <a:p>
                      <a:r>
                        <a:rPr lang="en-US" sz="1800" b="1" smtClean="0">
                          <a:latin typeface="Times New Roman" pitchFamily="18" charset="0"/>
                          <a:cs typeface="Times New Roman" pitchFamily="18" charset="0"/>
                        </a:rPr>
                        <a:t>9.</a:t>
                      </a:r>
                      <a:r>
                        <a:rPr lang="en-US" sz="1800" smtClean="0">
                          <a:latin typeface="Times New Roman" pitchFamily="18" charset="0"/>
                          <a:cs typeface="Times New Roman" pitchFamily="18" charset="0"/>
                        </a:rPr>
                        <a:t> Number of average hours per week socializing, dates, etc. Be honest!</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c>
                  <a:txBody>
                    <a:bodyPr/>
                    <a:lstStyle/>
                    <a:p>
                      <a:pPr algn="r"/>
                      <a:r>
                        <a:rPr lang="en-US" sz="1800" dirty="0" smtClean="0">
                          <a:latin typeface="Times New Roman" pitchFamily="18" charset="0"/>
                          <a:cs typeface="Times New Roman" pitchFamily="18" charset="0"/>
                        </a:rPr>
                        <a:t>_______</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r>
              <a:tr h="294884">
                <a:tc>
                  <a:txBody>
                    <a:bodyPr/>
                    <a:lstStyle/>
                    <a:p>
                      <a:r>
                        <a:rPr lang="en-US" sz="100" b="1"/>
                        <a:t>6.</a:t>
                      </a:r>
                      <a:r>
                        <a:rPr lang="en-US" sz="100"/>
                        <a:t> Number of hours per day for chores, errands, extra grooming, etc.</a:t>
                      </a:r>
                    </a:p>
                  </a:txBody>
                  <a:tcPr marL="728" marR="728" marT="728" marB="728" anchor="ctr">
                    <a:lnL>
                      <a:noFill/>
                    </a:lnL>
                    <a:lnR>
                      <a:noFill/>
                    </a:lnR>
                    <a:lnT>
                      <a:noFill/>
                    </a:lnT>
                    <a:lnB>
                      <a:noFill/>
                    </a:lnB>
                  </a:tcPr>
                </a:tc>
                <a:tc>
                  <a:txBody>
                    <a:bodyPr/>
                    <a:lstStyle/>
                    <a:p>
                      <a:r>
                        <a:rPr lang="en-US" sz="1800" b="1" smtClean="0">
                          <a:latin typeface="Times New Roman" pitchFamily="18" charset="0"/>
                          <a:cs typeface="Times New Roman" pitchFamily="18" charset="0"/>
                        </a:rPr>
                        <a:t>Now add up the totals:</a:t>
                      </a:r>
                      <a:endParaRPr lang="en-US" sz="1800">
                        <a:latin typeface="Times New Roman" pitchFamily="18" charset="0"/>
                        <a:cs typeface="Times New Roman" pitchFamily="18" charset="0"/>
                      </a:endParaRPr>
                    </a:p>
                  </a:txBody>
                  <a:tcPr marL="19050" marR="19050" marT="19050" marB="19050" anchor="ctr">
                    <a:lnL>
                      <a:noFill/>
                    </a:lnL>
                    <a:lnR>
                      <a:noFill/>
                    </a:lnR>
                    <a:lnT>
                      <a:noFill/>
                    </a:lnT>
                    <a:lnB>
                      <a:noFill/>
                    </a:lnB>
                  </a:tcPr>
                </a:tc>
                <a:tc>
                  <a:txBody>
                    <a:bodyPr/>
                    <a:lstStyle/>
                    <a:p>
                      <a:pPr algn="r"/>
                      <a:r>
                        <a:rPr lang="en-US" sz="1800" dirty="0" smtClean="0">
                          <a:latin typeface="Times New Roman" pitchFamily="18" charset="0"/>
                          <a:cs typeface="Times New Roman" pitchFamily="18" charset="0"/>
                        </a:rPr>
                        <a:t>_______</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r>
              <a:tr h="294884">
                <a:tc>
                  <a:txBody>
                    <a:bodyPr/>
                    <a:lstStyle/>
                    <a:p>
                      <a:r>
                        <a:rPr lang="en-US" sz="100" b="1"/>
                        <a:t>7. </a:t>
                      </a:r>
                      <a:r>
                        <a:rPr lang="en-US" sz="100"/>
                        <a:t>Number of hours of work per week</a:t>
                      </a:r>
                    </a:p>
                  </a:txBody>
                  <a:tcPr marL="728" marR="728" marT="728" marB="728" anchor="ctr">
                    <a:lnL>
                      <a:noFill/>
                    </a:lnL>
                    <a:lnR>
                      <a:noFill/>
                    </a:lnR>
                    <a:lnT>
                      <a:noFill/>
                    </a:lnT>
                    <a:lnB>
                      <a:noFill/>
                    </a:lnB>
                  </a:tcPr>
                </a:tc>
                <a:tc>
                  <a:txBody>
                    <a:bodyPr/>
                    <a:lstStyle/>
                    <a:p>
                      <a:r>
                        <a:rPr lang="en-US" sz="1800" smtClean="0">
                          <a:latin typeface="Times New Roman" pitchFamily="18" charset="0"/>
                          <a:cs typeface="Times New Roman" pitchFamily="18" charset="0"/>
                        </a:rPr>
                        <a:t>Subtract the above number from 168</a:t>
                      </a:r>
                      <a:endParaRPr lang="en-US" sz="1800">
                        <a:latin typeface="Times New Roman" pitchFamily="18" charset="0"/>
                        <a:cs typeface="Times New Roman" pitchFamily="18" charset="0"/>
                      </a:endParaRPr>
                    </a:p>
                  </a:txBody>
                  <a:tcPr marL="19050" marR="19050" marT="19050" marB="19050" anchor="ctr">
                    <a:lnL>
                      <a:noFill/>
                    </a:lnL>
                    <a:lnR>
                      <a:noFill/>
                    </a:lnR>
                    <a:lnT>
                      <a:noFill/>
                    </a:lnT>
                    <a:lnB>
                      <a:noFill/>
                    </a:lnB>
                  </a:tcPr>
                </a:tc>
                <a:tc>
                  <a:txBody>
                    <a:bodyPr/>
                    <a:lstStyle/>
                    <a:p>
                      <a:pPr algn="r"/>
                      <a:r>
                        <a:rPr lang="en-US" sz="1800" dirty="0" smtClean="0">
                          <a:latin typeface="Times New Roman" pitchFamily="18" charset="0"/>
                          <a:cs typeface="Times New Roman" pitchFamily="18" charset="0"/>
                        </a:rPr>
                        <a:t>168 – _______ = _______</a:t>
                      </a:r>
                      <a:endParaRPr lang="en-US" sz="1800" dirty="0">
                        <a:latin typeface="Times New Roman" pitchFamily="18" charset="0"/>
                        <a:cs typeface="Times New Roman" pitchFamily="18" charset="0"/>
                      </a:endParaRPr>
                    </a:p>
                  </a:txBody>
                  <a:tcPr marL="19050" marR="19050" marT="19050" marB="19050" anchor="ctr">
                    <a:lnL>
                      <a:noFill/>
                    </a:lnL>
                    <a:lnR>
                      <a:noFill/>
                    </a:lnR>
                    <a:lnT>
                      <a:noFill/>
                    </a:lnT>
                    <a:lnB>
                      <a:noFill/>
                    </a:lnB>
                  </a:tcPr>
                </a:tc>
              </a:tr>
              <a:tr h="294884">
                <a:tc>
                  <a:txBody>
                    <a:bodyPr/>
                    <a:lstStyle/>
                    <a:p>
                      <a:r>
                        <a:rPr lang="en-US" sz="100" b="1"/>
                        <a:t>8.</a:t>
                      </a:r>
                      <a:r>
                        <a:rPr lang="en-US" sz="100"/>
                        <a:t> Number of hours in class per week</a:t>
                      </a:r>
                    </a:p>
                  </a:txBody>
                  <a:tcPr marL="728" marR="728" marT="728" marB="728" anchor="ctr">
                    <a:lnL>
                      <a:noFill/>
                    </a:lnL>
                    <a:lnR>
                      <a:noFill/>
                    </a:lnR>
                    <a:lnT>
                      <a:noFill/>
                    </a:lnT>
                    <a:lnB>
                      <a:noFill/>
                    </a:lnB>
                  </a:tcPr>
                </a:tc>
                <a:tc gridSpan="2">
                  <a:txBody>
                    <a:bodyPr/>
                    <a:lstStyle/>
                    <a:p>
                      <a:pPr algn="ctr"/>
                      <a:r>
                        <a:rPr lang="en-US" sz="1800" b="1" dirty="0" smtClean="0">
                          <a:latin typeface="Times New Roman" pitchFamily="18" charset="0"/>
                          <a:cs typeface="Times New Roman" pitchFamily="18" charset="0"/>
                        </a:rPr>
                        <a:t>The remaining hours are the hours you have allowed yourself to study.</a:t>
                      </a:r>
                      <a:endParaRPr lang="en-US" sz="1800" b="1" dirty="0">
                        <a:latin typeface="Times New Roman" pitchFamily="18" charset="0"/>
                        <a:cs typeface="Times New Roman" pitchFamily="18" charset="0"/>
                      </a:endParaRPr>
                    </a:p>
                  </a:txBody>
                  <a:tcPr marL="19050" marR="19050" marT="19050" marB="19050" anchor="ctr">
                    <a:lnL>
                      <a:noFill/>
                    </a:lnL>
                    <a:lnR>
                      <a:noFill/>
                    </a:lnR>
                    <a:lnT>
                      <a:noFill/>
                    </a:lnT>
                    <a:lnB>
                      <a:noFill/>
                    </a:lnB>
                  </a:tcPr>
                </a:tc>
                <a:tc hMerge="1">
                  <a:txBody>
                    <a:bodyPr/>
                    <a:lstStyle/>
                    <a:p>
                      <a:endParaRPr lang="en-US"/>
                    </a:p>
                  </a:txBody>
                  <a:tcPr>
                    <a:lnL>
                      <a:noFill/>
                    </a:lnL>
                    <a:lnR>
                      <a:noFill/>
                    </a:lnR>
                    <a:lnT>
                      <a:noFill/>
                    </a:lnT>
                    <a:lnB>
                      <a:noFill/>
                    </a:lnB>
                  </a:tcPr>
                </a:tc>
              </a:tr>
              <a:tr h="294884">
                <a:tc>
                  <a:txBody>
                    <a:bodyPr/>
                    <a:lstStyle/>
                    <a:p>
                      <a:r>
                        <a:rPr lang="en-US" sz="100" b="1"/>
                        <a:t>9.</a:t>
                      </a:r>
                      <a:r>
                        <a:rPr lang="en-US" sz="100"/>
                        <a:t> Number of average hours per week socializing, dates, etc. Be honest!</a:t>
                      </a:r>
                    </a:p>
                  </a:txBody>
                  <a:tcPr marL="728" marR="728" marT="728" marB="728" anchor="ctr">
                    <a:lnL>
                      <a:noFill/>
                    </a:lnL>
                    <a:lnR>
                      <a:noFill/>
                    </a:lnR>
                    <a:lnT>
                      <a:noFill/>
                    </a:lnT>
                    <a:lnB>
                      <a:noFill/>
                    </a:lnB>
                  </a:tcPr>
                </a:tc>
                <a:tc>
                  <a:txBody>
                    <a:bodyPr/>
                    <a:lstStyle/>
                    <a:p>
                      <a:endParaRPr lang="en-US"/>
                    </a:p>
                  </a:txBody>
                  <a:tcPr marL="19050" marR="19050" marT="19050" marB="19050" anchor="ctr">
                    <a:lnL>
                      <a:noFill/>
                    </a:lnL>
                    <a:lnR>
                      <a:noFill/>
                    </a:lnR>
                    <a:lnT>
                      <a:noFill/>
                    </a:lnT>
                    <a:lnB>
                      <a:noFill/>
                    </a:lnB>
                  </a:tcPr>
                </a:tc>
                <a:tc>
                  <a:txBody>
                    <a:bodyPr/>
                    <a:lstStyle/>
                    <a:p>
                      <a:endParaRPr lang="en-US" dirty="0"/>
                    </a:p>
                  </a:txBody>
                  <a:tcPr marL="19050" marR="19050" marT="19050" marB="19050" anchor="ctr">
                    <a:lnL>
                      <a:noFill/>
                    </a:lnL>
                    <a:lnR>
                      <a:noFill/>
                    </a:lnR>
                    <a:lnT>
                      <a:noFill/>
                    </a:lnT>
                    <a:lnB>
                      <a:noFill/>
                    </a:lnB>
                  </a:tcPr>
                </a:tc>
              </a:tr>
              <a:tr h="294884">
                <a:tc>
                  <a:txBody>
                    <a:bodyPr/>
                    <a:lstStyle/>
                    <a:p>
                      <a:r>
                        <a:rPr lang="en-US" sz="100" b="1"/>
                        <a:t>Now add up the totals:</a:t>
                      </a:r>
                      <a:endParaRPr lang="en-US" sz="100"/>
                    </a:p>
                  </a:txBody>
                  <a:tcPr marL="728" marR="728" marT="728" marB="728" anchor="ctr">
                    <a:lnL>
                      <a:noFill/>
                    </a:lnL>
                    <a:lnR>
                      <a:noFill/>
                    </a:lnR>
                    <a:lnT>
                      <a:noFill/>
                    </a:lnT>
                    <a:lnB>
                      <a:noFill/>
                    </a:lnB>
                  </a:tcPr>
                </a:tc>
                <a:tc>
                  <a:txBody>
                    <a:bodyPr/>
                    <a:lstStyle/>
                    <a:p>
                      <a:endParaRPr lang="en-US"/>
                    </a:p>
                  </a:txBody>
                  <a:tcPr marL="19050" marR="19050" marT="19050" marB="19050" anchor="ctr">
                    <a:lnL>
                      <a:noFill/>
                    </a:lnL>
                    <a:lnR>
                      <a:noFill/>
                    </a:lnR>
                    <a:lnT>
                      <a:noFill/>
                    </a:lnT>
                    <a:lnB>
                      <a:noFill/>
                    </a:lnB>
                  </a:tcPr>
                </a:tc>
                <a:tc>
                  <a:txBody>
                    <a:bodyPr/>
                    <a:lstStyle/>
                    <a:p>
                      <a:endParaRPr lang="en-US" dirty="0"/>
                    </a:p>
                  </a:txBody>
                  <a:tcPr marL="19050" marR="19050" marT="19050" marB="19050" anchor="ctr">
                    <a:lnL>
                      <a:noFill/>
                    </a:lnL>
                    <a:lnR>
                      <a:noFill/>
                    </a:lnR>
                    <a:lnT>
                      <a:noFill/>
                    </a:lnT>
                    <a:lnB>
                      <a:noFill/>
                    </a:lnB>
                  </a:tcPr>
                </a:tc>
              </a:tr>
              <a:tr h="294884">
                <a:tc>
                  <a:txBody>
                    <a:bodyPr/>
                    <a:lstStyle/>
                    <a:p>
                      <a:r>
                        <a:rPr lang="en-US" sz="100"/>
                        <a:t>Subtract the above number from 168</a:t>
                      </a:r>
                    </a:p>
                  </a:txBody>
                  <a:tcPr marL="728" marR="728" marT="728" marB="728" anchor="ctr">
                    <a:lnL>
                      <a:noFill/>
                    </a:lnL>
                    <a:lnR>
                      <a:noFill/>
                    </a:lnR>
                    <a:lnT>
                      <a:noFill/>
                    </a:lnT>
                    <a:lnB>
                      <a:noFill/>
                    </a:lnB>
                  </a:tcPr>
                </a:tc>
                <a:tc>
                  <a:txBody>
                    <a:bodyPr/>
                    <a:lstStyle/>
                    <a:p>
                      <a:endParaRPr lang="en-US"/>
                    </a:p>
                  </a:txBody>
                  <a:tcPr marL="19050" marR="19050" marT="19050" marB="19050" anchor="ctr">
                    <a:lnL>
                      <a:noFill/>
                    </a:lnL>
                    <a:lnR>
                      <a:noFill/>
                    </a:lnR>
                    <a:lnT>
                      <a:noFill/>
                    </a:lnT>
                    <a:lnB>
                      <a:noFill/>
                    </a:lnB>
                  </a:tcPr>
                </a:tc>
                <a:tc>
                  <a:txBody>
                    <a:bodyPr/>
                    <a:lstStyle/>
                    <a:p>
                      <a:endParaRPr lang="en-US"/>
                    </a:p>
                  </a:txBody>
                  <a:tcPr marL="19050" marR="19050" marT="19050" marB="19050" anchor="ctr">
                    <a:lnL>
                      <a:noFill/>
                    </a:lnL>
                    <a:lnR>
                      <a:noFill/>
                    </a:lnR>
                    <a:lnT>
                      <a:noFill/>
                    </a:lnT>
                    <a:lnB>
                      <a:noFill/>
                    </a:lnB>
                  </a:tcPr>
                </a:tc>
              </a:tr>
              <a:tr h="294884">
                <a:tc>
                  <a:txBody>
                    <a:bodyPr/>
                    <a:lstStyle/>
                    <a:p>
                      <a:pPr algn="ctr"/>
                      <a:r>
                        <a:rPr lang="en-US" sz="100" dirty="0"/>
                        <a:t>The remaining hours are the hours you have allowed yourself to study.</a:t>
                      </a:r>
                    </a:p>
                  </a:txBody>
                  <a:tcPr marL="728" marR="728" marT="728" marB="728" anchor="ctr">
                    <a:lnL>
                      <a:noFill/>
                    </a:lnL>
                    <a:lnT>
                      <a:noFill/>
                    </a:lnT>
                    <a:lnB>
                      <a:noFill/>
                    </a:lnB>
                  </a:tcPr>
                </a:tc>
                <a:tc gridSpan="2">
                  <a:txBody>
                    <a:bodyPr/>
                    <a:lstStyle/>
                    <a:p>
                      <a:endParaRPr lang="en-US" dirty="0"/>
                    </a:p>
                  </a:txBody>
                  <a:tcPr marL="19050" marR="19050" marT="19050" marB="19050" anchor="ctr">
                    <a:lnT>
                      <a:noFill/>
                    </a:lnT>
                  </a:tcPr>
                </a:tc>
                <a:tc hMerge="1">
                  <a:txBody>
                    <a:bodyPr/>
                    <a:lstStyle/>
                    <a:p>
                      <a:endParaRPr lang="en-US"/>
                    </a:p>
                  </a:txBody>
                  <a:tcPr>
                    <a:lnL>
                      <a:noFill/>
                    </a:lnL>
                    <a:lnR>
                      <a:noFill/>
                    </a:lnR>
                    <a:lnT>
                      <a:noFill/>
                    </a:lnT>
                    <a:lnB>
                      <a:noFill/>
                    </a:lnB>
                  </a:tcPr>
                </a:tc>
              </a:tr>
            </a:tbl>
          </a:graphicData>
        </a:graphic>
      </p:graphicFrame>
      <p:sp>
        <p:nvSpPr>
          <p:cNvPr id="1025" name="Rectangle 1"/>
          <p:cNvSpPr>
            <a:spLocks noChangeArrowheads="1"/>
          </p:cNvSpPr>
          <p:nvPr/>
        </p:nvSpPr>
        <p:spPr bwMode="auto">
          <a:xfrm>
            <a:off x="3817722" y="43934"/>
            <a:ext cx="150855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Here We Go:</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915400" cy="5632311"/>
          </a:xfrm>
          <a:prstGeom prst="rect">
            <a:avLst/>
          </a:prstGeom>
        </p:spPr>
        <p:txBody>
          <a:bodyPr wrap="square">
            <a:spAutoFit/>
          </a:bodyPr>
          <a:lstStyle/>
          <a:p>
            <a:r>
              <a:rPr lang="en-US" sz="2000" b="1" dirty="0" smtClean="0">
                <a:latin typeface="Times New Roman" pitchFamily="18" charset="0"/>
                <a:cs typeface="Times New Roman" pitchFamily="18" charset="0"/>
              </a:rPr>
              <a:t>2</a:t>
            </a:r>
            <a:r>
              <a:rPr lang="en-US" sz="2000" b="1" i="1" dirty="0" smtClean="0">
                <a:latin typeface="Times New Roman" pitchFamily="18" charset="0"/>
                <a:cs typeface="Times New Roman" pitchFamily="18" charset="0"/>
              </a:rPr>
              <a:t>. Study Hour Formula</a:t>
            </a:r>
            <a:endParaRPr lang="en-US" sz="2000" i="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 determine how many hours you need to study each week to get A’s, use the following rule of thumb. Study two hours per hour in class for an easy class, three hours per hour in class for an average class, and four hours per hour in class for a difficult class. For example, basket weaving 101 is a relatively easy 3 hour course. Usually, a person would not do more than 6 hours of work outside of class per week. Advanced calculus is usually considered a difficult course, so it might be best to study the proposed 12 hours a week. If more hours are needed, take away some hours from easier courses, i.e., basket weaving. Figure out the time that you need to study by using the above formula for each of your classes.</a:t>
            </a:r>
          </a:p>
          <a:p>
            <a:r>
              <a:rPr lang="en-US" sz="2000" dirty="0" smtClean="0">
                <a:latin typeface="Times New Roman" pitchFamily="18" charset="0"/>
                <a:cs typeface="Times New Roman" pitchFamily="18" charset="0"/>
              </a:rPr>
              <a:t>Easy class credit hours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________ x 2 = _______</a:t>
            </a:r>
          </a:p>
          <a:p>
            <a:r>
              <a:rPr lang="en-US" sz="2000" dirty="0" smtClean="0">
                <a:latin typeface="Times New Roman" pitchFamily="18" charset="0"/>
                <a:cs typeface="Times New Roman" pitchFamily="18" charset="0"/>
              </a:rPr>
              <a:t>Average class credit hours ________ x 3 = _______</a:t>
            </a:r>
          </a:p>
          <a:p>
            <a:r>
              <a:rPr lang="en-US" sz="2000" dirty="0" smtClean="0">
                <a:latin typeface="Times New Roman" pitchFamily="18" charset="0"/>
                <a:cs typeface="Times New Roman" pitchFamily="18" charset="0"/>
              </a:rPr>
              <a:t>Difficult class credit hours  ________ x 4 = _______</a:t>
            </a:r>
          </a:p>
          <a:p>
            <a:r>
              <a:rPr lang="en-US" sz="2000" dirty="0" smtClean="0">
                <a:latin typeface="Times New Roman" pitchFamily="18" charset="0"/>
                <a:cs typeface="Times New Roman" pitchFamily="18" charset="0"/>
              </a:rPr>
              <a:t>Total    _______</a:t>
            </a:r>
          </a:p>
          <a:p>
            <a:r>
              <a:rPr lang="en-US" sz="2000" dirty="0" smtClean="0">
                <a:latin typeface="Times New Roman" pitchFamily="18" charset="0"/>
                <a:cs typeface="Times New Roman" pitchFamily="18" charset="0"/>
              </a:rPr>
              <a:t>Compare this number to your time left from the survey. Now is the time when many students might find themselves a bit stressed. Just a note to ease your anxieties. It is not only the quantity of study time but also it’s quality. This formula is a general guideline. Try it for a week, and make adjustments as needed.</a:t>
            </a:r>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ock.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85800" y="3886200"/>
            <a:ext cx="8001000" cy="2133600"/>
          </a:xfrm>
          <a:solidFill>
            <a:schemeClr val="tx1"/>
          </a:solidFill>
        </p:spPr>
        <p:txBody>
          <a:bodyPr>
            <a:prstTxWarp prst="textPlain">
              <a:avLst/>
            </a:prstTxWarp>
            <a:no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solidFill>
                  <a:srgbClr val="C00000"/>
                </a:solidFill>
              </a:rPr>
              <a:t>24 HOURS IN A DAY. </a:t>
            </a:r>
            <a:br>
              <a:rPr lang="en-US" b="1" dirty="0" smtClean="0">
                <a:solidFill>
                  <a:srgbClr val="C00000"/>
                </a:solidFill>
              </a:rPr>
            </a:br>
            <a:r>
              <a:rPr lang="en-US" b="1" dirty="0" smtClean="0">
                <a:solidFill>
                  <a:srgbClr val="C00000"/>
                </a:solidFill>
              </a:rPr>
              <a:t>TIME DOES NOT CHANGE SO WE NEED TO CHANGE</a:t>
            </a:r>
            <a:endParaRPr lang="en-US" b="1" dirty="0">
              <a:solidFill>
                <a:srgbClr val="C00000"/>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ock.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914400" y="457200"/>
            <a:ext cx="7772400" cy="685800"/>
          </a:xfrm>
          <a:solidFill>
            <a:schemeClr val="tx1"/>
          </a:solidFill>
        </p:spPr>
        <p:txBody>
          <a:bodyPr>
            <a:prstTxWarp prst="textCurveUp">
              <a:avLst/>
            </a:prstTxWarp>
            <a:normAutofit fontScale="90000"/>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rgbClr val="C00000"/>
                </a:solidFill>
              </a:rPr>
              <a:t>HOW ARE YOU SPENDING YOUR TIME?</a:t>
            </a:r>
            <a:endParaRPr lang="en-US" b="1" dirty="0">
              <a:ln w="50800"/>
              <a:solidFill>
                <a:srgbClr val="C00000"/>
              </a:solidFill>
            </a:endParaRPr>
          </a:p>
        </p:txBody>
      </p:sp>
      <p:sp>
        <p:nvSpPr>
          <p:cNvPr id="3" name="Content Placeholder 2"/>
          <p:cNvSpPr>
            <a:spLocks noGrp="1"/>
          </p:cNvSpPr>
          <p:nvPr>
            <p:ph sz="quarter" idx="1"/>
          </p:nvPr>
        </p:nvSpPr>
        <p:spPr>
          <a:xfrm>
            <a:off x="914400" y="4495800"/>
            <a:ext cx="7772400" cy="2362200"/>
          </a:xfrm>
          <a:solidFill>
            <a:schemeClr val="tx1"/>
          </a:solidFill>
        </p:spPr>
        <p:txBody>
          <a:bodyPr>
            <a:normAutofit fontScale="77500" lnSpcReduction="20000"/>
          </a:bodyPr>
          <a:lstStyle/>
          <a:p>
            <a:r>
              <a:rPr lang="en-US" sz="3200" b="1" dirty="0" smtClean="0">
                <a:solidFill>
                  <a:srgbClr val="C00000"/>
                </a:solidFill>
              </a:rPr>
              <a:t>Ask yourself, “How much time do I spend</a:t>
            </a:r>
          </a:p>
          <a:p>
            <a:r>
              <a:rPr lang="en-US" sz="3200" b="1" dirty="0" smtClean="0">
                <a:solidFill>
                  <a:srgbClr val="C00000"/>
                </a:solidFill>
              </a:rPr>
              <a:t> on the internet?”</a:t>
            </a:r>
          </a:p>
          <a:p>
            <a:r>
              <a:rPr lang="en-US" sz="3200" b="1" dirty="0" smtClean="0">
                <a:solidFill>
                  <a:srgbClr val="C00000"/>
                </a:solidFill>
              </a:rPr>
              <a:t> texting?”</a:t>
            </a:r>
          </a:p>
          <a:p>
            <a:r>
              <a:rPr lang="en-US" sz="3200" b="1" dirty="0" smtClean="0">
                <a:solidFill>
                  <a:srgbClr val="C00000"/>
                </a:solidFill>
              </a:rPr>
              <a:t> on the phone?”</a:t>
            </a:r>
          </a:p>
          <a:p>
            <a:r>
              <a:rPr lang="en-US" sz="3200" b="1" dirty="0">
                <a:solidFill>
                  <a:srgbClr val="C00000"/>
                </a:solidFill>
              </a:rPr>
              <a:t> </a:t>
            </a:r>
            <a:r>
              <a:rPr lang="en-US" sz="3200" b="1" dirty="0" smtClean="0">
                <a:solidFill>
                  <a:srgbClr val="C00000"/>
                </a:solidFill>
              </a:rPr>
              <a:t>watching television?”</a:t>
            </a:r>
          </a:p>
          <a:p>
            <a:r>
              <a:rPr lang="en-US" sz="3200" b="1" dirty="0" smtClean="0">
                <a:solidFill>
                  <a:srgbClr val="C00000"/>
                </a:solidFill>
              </a:rPr>
              <a:t> just doing nothing?”</a:t>
            </a:r>
            <a:endParaRPr lang="en-US" sz="3200" b="1" dirty="0">
              <a:solidFill>
                <a:srgbClr val="C00000"/>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fineGoals.gif"/>
          <p:cNvPicPr>
            <a:picLocks noChangeAspect="1"/>
          </p:cNvPicPr>
          <p:nvPr/>
        </p:nvPicPr>
        <p:blipFill>
          <a:blip r:embed="rId2" cstate="print"/>
          <a:stretch>
            <a:fillRect/>
          </a:stretch>
        </p:blipFill>
        <p:spPr>
          <a:xfrm>
            <a:off x="609600" y="685800"/>
            <a:ext cx="8305800" cy="5638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a:xfrm>
            <a:off x="914400" y="274638"/>
            <a:ext cx="7772400" cy="792162"/>
          </a:xfrm>
        </p:spPr>
        <p:txBody>
          <a:bodyPr>
            <a:prstTxWarp prst="textChevronInverted">
              <a:avLst/>
            </a:prstTxWarp>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rgbClr val="C00000"/>
                </a:solidFill>
                <a:latin typeface="Times New Roman" pitchFamily="18" charset="0"/>
                <a:cs typeface="Times New Roman" pitchFamily="18" charset="0"/>
              </a:rPr>
              <a:t>SET GOALS FOR YOURSELF</a:t>
            </a:r>
            <a:endParaRPr lang="en-US" b="1" dirty="0">
              <a:ln w="5080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096000" y="3962400"/>
            <a:ext cx="2590800" cy="2057400"/>
          </a:xfrm>
        </p:spPr>
        <p:txBody>
          <a:bodyPr>
            <a:scene3d>
              <a:camera prst="orthographicFront"/>
              <a:lightRig rig="balanced" dir="t">
                <a:rot lat="0" lon="0" rev="2100000"/>
              </a:lightRig>
            </a:scene3d>
            <a:sp3d extrusionH="57150" prstMaterial="metal">
              <a:bevelT w="38100" h="25400"/>
              <a:contourClr>
                <a:schemeClr val="bg2"/>
              </a:contourClr>
            </a:sp3d>
          </a:bodyPr>
          <a:lstStyle/>
          <a:p>
            <a:r>
              <a:rPr lang="en-US" sz="3600" b="1" dirty="0" smtClean="0">
                <a:ln w="50800"/>
                <a:solidFill>
                  <a:srgbClr val="C00000"/>
                </a:solidFill>
                <a:latin typeface="Times New Roman" pitchFamily="18" charset="0"/>
                <a:cs typeface="Times New Roman" pitchFamily="18" charset="0"/>
              </a:rPr>
              <a:t>Plan</a:t>
            </a:r>
          </a:p>
          <a:p>
            <a:r>
              <a:rPr lang="en-US" sz="3600" b="1" dirty="0" smtClean="0">
                <a:ln w="50800"/>
                <a:solidFill>
                  <a:srgbClr val="C00000"/>
                </a:solidFill>
                <a:latin typeface="Times New Roman" pitchFamily="18" charset="0"/>
                <a:cs typeface="Times New Roman" pitchFamily="18" charset="0"/>
              </a:rPr>
              <a:t>Track</a:t>
            </a:r>
          </a:p>
          <a:p>
            <a:r>
              <a:rPr lang="en-US" sz="3600" b="1" dirty="0" smtClean="0">
                <a:ln w="50800"/>
                <a:solidFill>
                  <a:srgbClr val="C00000"/>
                </a:solidFill>
                <a:latin typeface="Times New Roman" pitchFamily="18" charset="0"/>
                <a:cs typeface="Times New Roman" pitchFamily="18" charset="0"/>
              </a:rPr>
              <a:t>Focus</a:t>
            </a:r>
            <a:endParaRPr lang="en-US" b="1" dirty="0" smtClean="0">
              <a:ln w="50800"/>
              <a:solidFill>
                <a:schemeClr val="bg1">
                  <a:shade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lanner.jpg"/>
          <p:cNvPicPr>
            <a:picLocks noChangeAspect="1"/>
          </p:cNvPicPr>
          <p:nvPr/>
        </p:nvPicPr>
        <p:blipFill>
          <a:blip r:embed="rId2" cstate="print"/>
          <a:stretch>
            <a:fillRect/>
          </a:stretch>
        </p:blipFill>
        <p:spPr>
          <a:xfrm>
            <a:off x="1600200" y="3505200"/>
            <a:ext cx="6629400" cy="3048000"/>
          </a:xfrm>
          <a:prstGeom prst="rect">
            <a:avLst/>
          </a:prstGeom>
        </p:spPr>
      </p:pic>
      <p:sp>
        <p:nvSpPr>
          <p:cNvPr id="3" name="Content Placeholder 2"/>
          <p:cNvSpPr>
            <a:spLocks noGrp="1"/>
          </p:cNvSpPr>
          <p:nvPr>
            <p:ph sz="quarter" idx="1"/>
          </p:nvPr>
        </p:nvSpPr>
        <p:spPr>
          <a:xfrm>
            <a:off x="914400" y="914400"/>
            <a:ext cx="7772400" cy="2667000"/>
          </a:xfrm>
        </p:spPr>
        <p:txBody>
          <a:bodyPr>
            <a:normAutofit lnSpcReduction="10000"/>
            <a:scene3d>
              <a:camera prst="orthographicFront"/>
              <a:lightRig rig="balanced" dir="t">
                <a:rot lat="0" lon="0" rev="2100000"/>
              </a:lightRig>
            </a:scene3d>
            <a:sp3d extrusionH="57150" prstMaterial="metal">
              <a:bevelT w="38100" h="25400"/>
              <a:contourClr>
                <a:schemeClr val="bg2"/>
              </a:contourClr>
            </a:sp3d>
          </a:bodyPr>
          <a:lstStyle/>
          <a:p>
            <a:r>
              <a:rPr lang="en-US" sz="3200" b="1" dirty="0" smtClean="0">
                <a:ln w="50800"/>
                <a:solidFill>
                  <a:srgbClr val="C00000"/>
                </a:solidFill>
                <a:latin typeface="Times New Roman" pitchFamily="18" charset="0"/>
                <a:cs typeface="Times New Roman" pitchFamily="18" charset="0"/>
              </a:rPr>
              <a:t>Know where your time is going</a:t>
            </a:r>
          </a:p>
          <a:p>
            <a:r>
              <a:rPr lang="en-US" sz="3200" b="1" dirty="0" smtClean="0">
                <a:ln w="50800"/>
                <a:solidFill>
                  <a:srgbClr val="C00000"/>
                </a:solidFill>
                <a:latin typeface="Times New Roman" pitchFamily="18" charset="0"/>
                <a:cs typeface="Times New Roman" pitchFamily="18" charset="0"/>
              </a:rPr>
              <a:t>Have a plan on how you spend your time</a:t>
            </a:r>
          </a:p>
          <a:p>
            <a:r>
              <a:rPr lang="en-US" sz="3200" b="1" dirty="0" smtClean="0">
                <a:ln w="50800"/>
                <a:solidFill>
                  <a:srgbClr val="C00000"/>
                </a:solidFill>
                <a:latin typeface="Times New Roman" pitchFamily="18" charset="0"/>
                <a:cs typeface="Times New Roman" pitchFamily="18" charset="0"/>
              </a:rPr>
              <a:t>Get a planner</a:t>
            </a:r>
          </a:p>
          <a:p>
            <a:r>
              <a:rPr lang="en-US" sz="3200" b="1" dirty="0" smtClean="0">
                <a:ln w="50800"/>
                <a:solidFill>
                  <a:srgbClr val="C00000"/>
                </a:solidFill>
                <a:latin typeface="Times New Roman" pitchFamily="18" charset="0"/>
                <a:cs typeface="Times New Roman" pitchFamily="18" charset="0"/>
              </a:rPr>
              <a:t>Use your cell phone or PDA for important dates and events</a:t>
            </a:r>
            <a:endParaRPr lang="en-US" sz="3200" b="1" dirty="0">
              <a:ln w="50800"/>
              <a:solidFill>
                <a:srgbClr val="C00000"/>
              </a:solidFill>
              <a:latin typeface="Times New Roman" pitchFamily="18" charset="0"/>
              <a:cs typeface="Times New Roman" pitchFamily="18" charset="0"/>
            </a:endParaRPr>
          </a:p>
        </p:txBody>
      </p:sp>
      <p:sp>
        <p:nvSpPr>
          <p:cNvPr id="2" name="Title 1"/>
          <p:cNvSpPr>
            <a:spLocks noGrp="1"/>
          </p:cNvSpPr>
          <p:nvPr>
            <p:ph type="title"/>
          </p:nvPr>
        </p:nvSpPr>
        <p:spPr>
          <a:xfrm>
            <a:off x="914400" y="274638"/>
            <a:ext cx="7772400" cy="639762"/>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rgbClr val="C00000"/>
                </a:solidFill>
                <a:latin typeface="Times New Roman" pitchFamily="18" charset="0"/>
                <a:cs typeface="Times New Roman" pitchFamily="18" charset="0"/>
              </a:rPr>
              <a:t>TIME MANAGEMENT TOOLS</a:t>
            </a:r>
            <a:endParaRPr lang="en-US" b="1" dirty="0">
              <a:ln w="50800"/>
              <a:solidFill>
                <a:srgbClr val="C00000"/>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prstTxWarp prst="textChevron">
              <a:avLst/>
            </a:prstTxWarp>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rgbClr val="C00000"/>
                </a:solidFill>
                <a:latin typeface="Times New Roman" pitchFamily="18" charset="0"/>
                <a:cs typeface="Times New Roman" pitchFamily="18" charset="0"/>
              </a:rPr>
              <a:t>PRIORITIZE/DELEGATE</a:t>
            </a:r>
            <a:endParaRPr lang="en-US" b="1" dirty="0">
              <a:ln w="5080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sz="3200" b="1" dirty="0" smtClean="0">
                <a:ln w="50800"/>
                <a:solidFill>
                  <a:srgbClr val="C00000"/>
                </a:solidFill>
                <a:latin typeface="Times New Roman" pitchFamily="18" charset="0"/>
                <a:cs typeface="Times New Roman" pitchFamily="18" charset="0"/>
              </a:rPr>
              <a:t>When setting tasks to be completed…ask yourself if they all need to be done in one day</a:t>
            </a:r>
          </a:p>
          <a:p>
            <a:r>
              <a:rPr lang="en-US" sz="3200" b="1" dirty="0" smtClean="0">
                <a:ln w="50800"/>
                <a:solidFill>
                  <a:srgbClr val="C00000"/>
                </a:solidFill>
                <a:latin typeface="Times New Roman" pitchFamily="18" charset="0"/>
                <a:cs typeface="Times New Roman" pitchFamily="18" charset="0"/>
              </a:rPr>
              <a:t>Let other people help with tasks</a:t>
            </a:r>
            <a:endParaRPr lang="en-US" sz="3200" b="1" dirty="0">
              <a:ln w="50800"/>
              <a:solidFill>
                <a:srgbClr val="C00000"/>
              </a:solidFill>
              <a:latin typeface="Times New Roman" pitchFamily="18" charset="0"/>
              <a:cs typeface="Times New Roman" pitchFamily="18" charset="0"/>
            </a:endParaRPr>
          </a:p>
        </p:txBody>
      </p:sp>
      <p:pic>
        <p:nvPicPr>
          <p:cNvPr id="4" name="Picture 3" descr="waste_of_time.jpg"/>
          <p:cNvPicPr>
            <a:picLocks noChangeAspect="1"/>
          </p:cNvPicPr>
          <p:nvPr/>
        </p:nvPicPr>
        <p:blipFill>
          <a:blip r:embed="rId2" cstate="print"/>
          <a:stretch>
            <a:fillRect/>
          </a:stretch>
        </p:blipFill>
        <p:spPr>
          <a:xfrm>
            <a:off x="2971800" y="3505200"/>
            <a:ext cx="3048000" cy="3048000"/>
          </a:xfrm>
          <a:prstGeom prst="rect">
            <a:avLst/>
          </a:prstGeom>
          <a:effectLst>
            <a:softEdge rad="63500"/>
          </a:effectLst>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ock.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914400" y="274638"/>
            <a:ext cx="7772400" cy="639762"/>
          </a:xfrm>
          <a:solidFill>
            <a:schemeClr val="tx1"/>
          </a:solidFill>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rgbClr val="C00000"/>
                </a:solidFill>
                <a:latin typeface="Times New Roman" pitchFamily="18" charset="0"/>
                <a:cs typeface="Times New Roman" pitchFamily="18" charset="0"/>
              </a:rPr>
              <a:t>ROUTINES/TIME LIMITS</a:t>
            </a:r>
            <a:endParaRPr lang="en-US" b="1" dirty="0">
              <a:ln w="5080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4648200"/>
            <a:ext cx="7772400" cy="2209800"/>
          </a:xfrm>
          <a:solidFill>
            <a:schemeClr val="tx1"/>
          </a:solidFill>
        </p:spPr>
        <p:txBody>
          <a:bodyPr>
            <a:normAutofit fontScale="92500" lnSpcReduction="10000"/>
            <a:scene3d>
              <a:camera prst="orthographicFront"/>
              <a:lightRig rig="balanced" dir="t">
                <a:rot lat="0" lon="0" rev="2100000"/>
              </a:lightRig>
            </a:scene3d>
            <a:sp3d extrusionH="57150" prstMaterial="metal">
              <a:bevelT w="38100" h="25400"/>
              <a:contourClr>
                <a:schemeClr val="bg2"/>
              </a:contourClr>
            </a:sp3d>
          </a:bodyPr>
          <a:lstStyle/>
          <a:p>
            <a:r>
              <a:rPr lang="en-US" sz="3600" b="1" dirty="0" smtClean="0">
                <a:ln w="50800"/>
                <a:solidFill>
                  <a:srgbClr val="C00000"/>
                </a:solidFill>
                <a:latin typeface="Times New Roman" pitchFamily="18" charset="0"/>
                <a:cs typeface="Times New Roman" pitchFamily="18" charset="0"/>
              </a:rPr>
              <a:t>This creates more productivity</a:t>
            </a:r>
          </a:p>
          <a:p>
            <a:r>
              <a:rPr lang="en-US" sz="3600" b="1" dirty="0" smtClean="0">
                <a:ln w="50800"/>
                <a:solidFill>
                  <a:srgbClr val="C00000"/>
                </a:solidFill>
                <a:latin typeface="Times New Roman" pitchFamily="18" charset="0"/>
                <a:cs typeface="Times New Roman" pitchFamily="18" charset="0"/>
              </a:rPr>
              <a:t>One in turn will get in the habit of doing certain tasks at certain times</a:t>
            </a:r>
          </a:p>
          <a:p>
            <a:r>
              <a:rPr lang="en-US" sz="3600" b="1" dirty="0" smtClean="0">
                <a:ln w="50800"/>
                <a:solidFill>
                  <a:srgbClr val="C00000"/>
                </a:solidFill>
                <a:latin typeface="Times New Roman" pitchFamily="18" charset="0"/>
                <a:cs typeface="Times New Roman" pitchFamily="18" charset="0"/>
              </a:rPr>
              <a:t>Set time limits for tasks and stick to it</a:t>
            </a:r>
            <a:endParaRPr lang="en-US" sz="3600" b="1" dirty="0">
              <a:ln w="50800"/>
              <a:solidFill>
                <a:srgbClr val="C00000"/>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prstTxWarp prst="textChevron">
              <a:avLst/>
            </a:prstTxWarp>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rgbClr val="C00000"/>
                </a:solidFill>
              </a:rPr>
              <a:t>ORGANIZATION</a:t>
            </a:r>
            <a:endParaRPr lang="en-US" b="1" dirty="0">
              <a:ln w="50800"/>
              <a:solidFill>
                <a:srgbClr val="C00000"/>
              </a:solidFill>
            </a:endParaRPr>
          </a:p>
        </p:txBody>
      </p:sp>
      <p:sp>
        <p:nvSpPr>
          <p:cNvPr id="3" name="Content Placeholder 2"/>
          <p:cNvSpPr>
            <a:spLocks noGrp="1"/>
          </p:cNvSpPr>
          <p:nvPr>
            <p:ph sz="quarter" idx="1"/>
          </p:nvPr>
        </p:nvSpPr>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sz="3200" b="1" dirty="0" smtClean="0">
                <a:ln w="50800"/>
                <a:solidFill>
                  <a:srgbClr val="C00000"/>
                </a:solidFill>
                <a:latin typeface="Times New Roman" pitchFamily="18" charset="0"/>
                <a:cs typeface="Times New Roman" pitchFamily="18" charset="0"/>
              </a:rPr>
              <a:t>Being organized will save a person time </a:t>
            </a:r>
          </a:p>
          <a:p>
            <a:r>
              <a:rPr lang="en-US" sz="3200" b="1" dirty="0" smtClean="0">
                <a:ln w="50800"/>
                <a:solidFill>
                  <a:srgbClr val="C00000"/>
                </a:solidFill>
                <a:latin typeface="Times New Roman" pitchFamily="18" charset="0"/>
                <a:cs typeface="Times New Roman" pitchFamily="18" charset="0"/>
              </a:rPr>
              <a:t>When looking for something it takes less time to find item when one is organized</a:t>
            </a:r>
          </a:p>
          <a:p>
            <a:r>
              <a:rPr lang="en-US" sz="3200" b="1" dirty="0" smtClean="0">
                <a:ln w="50800"/>
                <a:solidFill>
                  <a:srgbClr val="C00000"/>
                </a:solidFill>
                <a:latin typeface="Times New Roman" pitchFamily="18" charset="0"/>
                <a:cs typeface="Times New Roman" pitchFamily="18" charset="0"/>
              </a:rPr>
              <a:t>Which one are you?</a:t>
            </a:r>
          </a:p>
          <a:p>
            <a:pPr>
              <a:buNone/>
            </a:pPr>
            <a:endParaRPr lang="en-US" sz="3200" b="1" dirty="0">
              <a:ln w="50800"/>
              <a:solidFill>
                <a:srgbClr val="C00000"/>
              </a:solidFill>
              <a:latin typeface="Times New Roman" pitchFamily="18" charset="0"/>
              <a:cs typeface="Times New Roman" pitchFamily="18" charset="0"/>
            </a:endParaRPr>
          </a:p>
        </p:txBody>
      </p:sp>
      <p:pic>
        <p:nvPicPr>
          <p:cNvPr id="4" name="Picture 3" descr="messy.jpg"/>
          <p:cNvPicPr>
            <a:picLocks noChangeAspect="1"/>
          </p:cNvPicPr>
          <p:nvPr/>
        </p:nvPicPr>
        <p:blipFill>
          <a:blip r:embed="rId2" cstate="print"/>
          <a:stretch>
            <a:fillRect/>
          </a:stretch>
        </p:blipFill>
        <p:spPr>
          <a:xfrm>
            <a:off x="1371600" y="3657600"/>
            <a:ext cx="3124200" cy="3003257"/>
          </a:xfrm>
          <a:prstGeom prst="rect">
            <a:avLst/>
          </a:prstGeom>
          <a:effectLst>
            <a:softEdge rad="31750"/>
          </a:effectLst>
        </p:spPr>
      </p:pic>
      <p:pic>
        <p:nvPicPr>
          <p:cNvPr id="5" name="Picture 4" descr="Organized.png"/>
          <p:cNvPicPr>
            <a:picLocks noChangeAspect="1"/>
          </p:cNvPicPr>
          <p:nvPr/>
        </p:nvPicPr>
        <p:blipFill>
          <a:blip r:embed="rId3" cstate="print"/>
          <a:stretch>
            <a:fillRect/>
          </a:stretch>
        </p:blipFill>
        <p:spPr>
          <a:xfrm>
            <a:off x="4724400" y="3657600"/>
            <a:ext cx="3072845" cy="2971800"/>
          </a:xfrm>
          <a:prstGeom prst="rect">
            <a:avLst/>
          </a:prstGeom>
          <a:effectLst>
            <a:softEdge rad="31750"/>
          </a:effectLst>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762000"/>
          </a:xfrm>
        </p:spPr>
        <p:txBody>
          <a:bodyPr>
            <a:prstTxWarp prst="textArchUp">
              <a:avLst/>
            </a:prstTxWarp>
            <a:normAutofit/>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rgbClr val="C00000"/>
                </a:solidFill>
                <a:latin typeface="Times New Roman" pitchFamily="18" charset="0"/>
                <a:cs typeface="Times New Roman" pitchFamily="18" charset="0"/>
              </a:rPr>
              <a:t>DO NOT WASTE TIME WAITING</a:t>
            </a:r>
            <a:endParaRPr lang="en-US" b="1" dirty="0">
              <a:ln w="5080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sz="3200" b="1" dirty="0" smtClean="0">
                <a:ln w="50800"/>
                <a:solidFill>
                  <a:srgbClr val="C00000"/>
                </a:solidFill>
                <a:latin typeface="Times New Roman" pitchFamily="18" charset="0"/>
                <a:cs typeface="Times New Roman" pitchFamily="18" charset="0"/>
              </a:rPr>
              <a:t>If you have an appointment that is going to cause you to wait….take something with you to do while you wait</a:t>
            </a:r>
            <a:endParaRPr lang="en-US" sz="3200" b="1" dirty="0">
              <a:ln w="50800"/>
              <a:solidFill>
                <a:srgbClr val="C00000"/>
              </a:solidFill>
              <a:latin typeface="Times New Roman" pitchFamily="18" charset="0"/>
              <a:cs typeface="Times New Roman" pitchFamily="18" charset="0"/>
            </a:endParaRPr>
          </a:p>
        </p:txBody>
      </p:sp>
      <p:pic>
        <p:nvPicPr>
          <p:cNvPr id="4" name="Picture 3" descr="clock1.jpg"/>
          <p:cNvPicPr>
            <a:picLocks noChangeAspect="1"/>
          </p:cNvPicPr>
          <p:nvPr/>
        </p:nvPicPr>
        <p:blipFill>
          <a:blip r:embed="rId2" cstate="print"/>
          <a:stretch>
            <a:fillRect/>
          </a:stretch>
        </p:blipFill>
        <p:spPr>
          <a:xfrm>
            <a:off x="609600" y="3048000"/>
            <a:ext cx="8001000" cy="3505200"/>
          </a:xfrm>
          <a:prstGeom prst="rect">
            <a:avLst/>
          </a:prstGeom>
          <a:effectLst>
            <a:softEdge rad="127000"/>
          </a:effectLst>
        </p:spPr>
      </p:pic>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261</TotalTime>
  <Words>937</Words>
  <Application>Microsoft Macintosh PowerPoint</Application>
  <PresentationFormat>On-screen Show (4:3)</PresentationFormat>
  <Paragraphs>85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TIME MANAGEMENT</vt:lpstr>
      <vt:lpstr>24 HOURS IN A DAY.  TIME DOES NOT CHANGE SO WE NEED TO CHANGE</vt:lpstr>
      <vt:lpstr>HOW ARE YOU SPENDING YOUR TIME?</vt:lpstr>
      <vt:lpstr>SET GOALS FOR YOURSELF</vt:lpstr>
      <vt:lpstr>TIME MANAGEMENT TOOLS</vt:lpstr>
      <vt:lpstr>PRIORITIZE/DELEGATE</vt:lpstr>
      <vt:lpstr>ROUTINES/TIME LIMITS</vt:lpstr>
      <vt:lpstr>ORGANIZATION</vt:lpstr>
      <vt:lpstr>DO NOT WASTE TIME WAITING</vt:lpstr>
      <vt:lpstr>SURVEY</vt:lpstr>
      <vt:lpstr>How to manage your time? by George Mason University</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MANAGEMENT</dc:title>
  <dc:creator>shannon</dc:creator>
  <cp:lastModifiedBy>Paul Vosteen</cp:lastModifiedBy>
  <cp:revision>28</cp:revision>
  <dcterms:created xsi:type="dcterms:W3CDTF">2010-06-01T15:08:01Z</dcterms:created>
  <dcterms:modified xsi:type="dcterms:W3CDTF">2012-06-20T13:27:26Z</dcterms:modified>
</cp:coreProperties>
</file>